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78" r:id="rId2"/>
    <p:sldId id="349" r:id="rId3"/>
    <p:sldId id="376" r:id="rId4"/>
    <p:sldId id="379" r:id="rId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AID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45D9FE-72B2-468F-9270-23225F3C584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6223F1-7409-4B05-9619-3C29EF2C7204}">
      <dgm:prSet custT="1"/>
      <dgm:spPr/>
      <dgm:t>
        <a:bodyPr/>
        <a:lstStyle/>
        <a:p>
          <a:pPr rtl="0"/>
          <a:r>
            <a:rPr lang="en-US" sz="3200" dirty="0" smtClean="0">
              <a:latin typeface="Gill Sans MT" pitchFamily="34" charset="0"/>
            </a:rPr>
            <a:t>Key </a:t>
          </a:r>
          <a:r>
            <a:rPr lang="en-US" sz="3200" dirty="0" smtClean="0">
              <a:latin typeface="Gill Sans MT" pitchFamily="34" charset="0"/>
            </a:rPr>
            <a:t>geographies: </a:t>
          </a:r>
          <a:endParaRPr lang="en-US" sz="3200" dirty="0">
            <a:latin typeface="Gill Sans MT" pitchFamily="34" charset="0"/>
          </a:endParaRPr>
        </a:p>
      </dgm:t>
    </dgm:pt>
    <dgm:pt modelId="{7F74500B-0AC5-470F-AA59-98FDDFFEE2B8}" type="parTrans" cxnId="{9B544276-6D8C-42C8-9116-537C1A40357F}">
      <dgm:prSet/>
      <dgm:spPr/>
      <dgm:t>
        <a:bodyPr/>
        <a:lstStyle/>
        <a:p>
          <a:endParaRPr lang="en-US">
            <a:latin typeface="Gill Sans MT" pitchFamily="34" charset="0"/>
          </a:endParaRPr>
        </a:p>
      </dgm:t>
    </dgm:pt>
    <dgm:pt modelId="{AB2130BE-51FE-4F25-A220-510E84B75375}" type="sibTrans" cxnId="{9B544276-6D8C-42C8-9116-537C1A40357F}">
      <dgm:prSet/>
      <dgm:spPr/>
      <dgm:t>
        <a:bodyPr/>
        <a:lstStyle/>
        <a:p>
          <a:endParaRPr lang="en-US">
            <a:latin typeface="Gill Sans MT" pitchFamily="34" charset="0"/>
          </a:endParaRPr>
        </a:p>
      </dgm:t>
    </dgm:pt>
    <dgm:pt modelId="{36265A3E-D8BB-4AD6-83BF-AD2E1D6C7513}">
      <dgm:prSet custT="1"/>
      <dgm:spPr>
        <a:noFill/>
      </dgm:spPr>
      <dgm:t>
        <a:bodyPr/>
        <a:lstStyle/>
        <a:p>
          <a:pPr rtl="0"/>
          <a:r>
            <a:rPr lang="en-US" sz="2800" dirty="0" smtClean="0">
              <a:latin typeface="Gill Sans MT" pitchFamily="34" charset="0"/>
            </a:rPr>
            <a:t>Guinea Savannah in </a:t>
          </a:r>
          <a:r>
            <a:rPr lang="en-US" sz="2800" dirty="0" smtClean="0">
              <a:latin typeface="Gill Sans MT" pitchFamily="34" charset="0"/>
            </a:rPr>
            <a:t>West Africa</a:t>
          </a:r>
          <a:endParaRPr lang="en-US" sz="2800" dirty="0">
            <a:latin typeface="Gill Sans MT" pitchFamily="34" charset="0"/>
          </a:endParaRPr>
        </a:p>
      </dgm:t>
    </dgm:pt>
    <dgm:pt modelId="{49DA08F4-2810-4186-97BB-79DFF033EDB2}" type="parTrans" cxnId="{5E46AE84-6B7C-4D5C-9F7F-681B155FF5D4}">
      <dgm:prSet/>
      <dgm:spPr/>
      <dgm:t>
        <a:bodyPr/>
        <a:lstStyle/>
        <a:p>
          <a:endParaRPr lang="en-US">
            <a:latin typeface="Gill Sans MT" pitchFamily="34" charset="0"/>
          </a:endParaRPr>
        </a:p>
      </dgm:t>
    </dgm:pt>
    <dgm:pt modelId="{06A82340-FC5D-4F94-B1A4-03DEF62997EF}" type="sibTrans" cxnId="{5E46AE84-6B7C-4D5C-9F7F-681B155FF5D4}">
      <dgm:prSet/>
      <dgm:spPr/>
      <dgm:t>
        <a:bodyPr/>
        <a:lstStyle/>
        <a:p>
          <a:endParaRPr lang="en-US">
            <a:latin typeface="Gill Sans MT" pitchFamily="34" charset="0"/>
          </a:endParaRPr>
        </a:p>
      </dgm:t>
    </dgm:pt>
    <dgm:pt modelId="{1A8313CD-1443-4A02-9ABA-610CB681E8DB}">
      <dgm:prSet custT="1"/>
      <dgm:spPr>
        <a:noFill/>
      </dgm:spPr>
      <dgm:t>
        <a:bodyPr/>
        <a:lstStyle/>
        <a:p>
          <a:pPr rtl="0"/>
          <a:r>
            <a:rPr lang="en-US" sz="2800" dirty="0" smtClean="0">
              <a:latin typeface="Gill Sans MT" pitchFamily="34" charset="0"/>
            </a:rPr>
            <a:t>Maize-mixed systems in East and Southern Africa</a:t>
          </a:r>
          <a:endParaRPr lang="en-US" sz="2800" dirty="0">
            <a:latin typeface="Gill Sans MT" pitchFamily="34" charset="0"/>
          </a:endParaRPr>
        </a:p>
      </dgm:t>
    </dgm:pt>
    <dgm:pt modelId="{F60CDC65-9A23-4A9F-ADAE-369581895E35}" type="parTrans" cxnId="{E656541F-F177-4377-AB38-8CFC68761A4E}">
      <dgm:prSet/>
      <dgm:spPr/>
      <dgm:t>
        <a:bodyPr/>
        <a:lstStyle/>
        <a:p>
          <a:endParaRPr lang="en-US">
            <a:latin typeface="Gill Sans MT" pitchFamily="34" charset="0"/>
          </a:endParaRPr>
        </a:p>
      </dgm:t>
    </dgm:pt>
    <dgm:pt modelId="{CF26F413-E06B-47E9-91D9-4BFEA72491D6}" type="sibTrans" cxnId="{E656541F-F177-4377-AB38-8CFC68761A4E}">
      <dgm:prSet/>
      <dgm:spPr/>
      <dgm:t>
        <a:bodyPr/>
        <a:lstStyle/>
        <a:p>
          <a:endParaRPr lang="en-US">
            <a:latin typeface="Gill Sans MT" pitchFamily="34" charset="0"/>
          </a:endParaRPr>
        </a:p>
      </dgm:t>
    </dgm:pt>
    <dgm:pt modelId="{1FA3486A-1324-4FD3-9A0F-AFA621CBCE6B}">
      <dgm:prSet custT="1"/>
      <dgm:spPr>
        <a:noFill/>
      </dgm:spPr>
      <dgm:t>
        <a:bodyPr/>
        <a:lstStyle/>
        <a:p>
          <a:pPr rtl="0"/>
          <a:r>
            <a:rPr lang="en-US" sz="2800" dirty="0" smtClean="0">
              <a:latin typeface="Gill Sans MT" pitchFamily="34" charset="0"/>
            </a:rPr>
            <a:t>Ethiopian highlands</a:t>
          </a:r>
          <a:endParaRPr lang="en-US" sz="2800" dirty="0">
            <a:latin typeface="Gill Sans MT" pitchFamily="34" charset="0"/>
          </a:endParaRPr>
        </a:p>
      </dgm:t>
    </dgm:pt>
    <dgm:pt modelId="{7EE2C070-B3DD-4979-8E8D-D8807D65CB50}" type="parTrans" cxnId="{12E2C50F-1F3C-46F2-BD7A-A2C9A6C6BE60}">
      <dgm:prSet/>
      <dgm:spPr/>
      <dgm:t>
        <a:bodyPr/>
        <a:lstStyle/>
        <a:p>
          <a:endParaRPr lang="en-US">
            <a:latin typeface="Gill Sans MT" pitchFamily="34" charset="0"/>
          </a:endParaRPr>
        </a:p>
      </dgm:t>
    </dgm:pt>
    <dgm:pt modelId="{6757DF93-4087-461A-8318-5A501C8E12E9}" type="sibTrans" cxnId="{12E2C50F-1F3C-46F2-BD7A-A2C9A6C6BE60}">
      <dgm:prSet/>
      <dgm:spPr/>
      <dgm:t>
        <a:bodyPr/>
        <a:lstStyle/>
        <a:p>
          <a:endParaRPr lang="en-US">
            <a:latin typeface="Gill Sans MT" pitchFamily="34" charset="0"/>
          </a:endParaRPr>
        </a:p>
      </dgm:t>
    </dgm:pt>
    <dgm:pt modelId="{193C1D9A-94B7-4CEB-81CF-C93FAB2D10AE}" type="pres">
      <dgm:prSet presAssocID="{1545D9FE-72B2-468F-9270-23225F3C58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83377C-C42D-466E-BCE6-041C4D058DD8}" type="pres">
      <dgm:prSet presAssocID="{336223F1-7409-4B05-9619-3C29EF2C7204}" presName="parentLin" presStyleCnt="0"/>
      <dgm:spPr/>
    </dgm:pt>
    <dgm:pt modelId="{63A06020-5302-4637-B521-4CCC41F02DF7}" type="pres">
      <dgm:prSet presAssocID="{336223F1-7409-4B05-9619-3C29EF2C7204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BE5E51FD-690A-40AE-ADEC-217B10924A6E}" type="pres">
      <dgm:prSet presAssocID="{336223F1-7409-4B05-9619-3C29EF2C7204}" presName="parentText" presStyleLbl="node1" presStyleIdx="0" presStyleCnt="1" custScaleX="111212" custScaleY="35601" custLinFactNeighborX="-67147" custLinFactNeighborY="-291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AFCBB-097C-40CF-AB07-93D671DB1523}" type="pres">
      <dgm:prSet presAssocID="{336223F1-7409-4B05-9619-3C29EF2C7204}" presName="negativeSpace" presStyleCnt="0"/>
      <dgm:spPr/>
    </dgm:pt>
    <dgm:pt modelId="{E0F67AD0-56EB-46C1-B2F6-C4866DB8FE7B}" type="pres">
      <dgm:prSet presAssocID="{336223F1-7409-4B05-9619-3C29EF2C7204}" presName="childText" presStyleLbl="conFgAcc1" presStyleIdx="0" presStyleCnt="1" custScaleX="100000" custLinFactY="-1499" custLinFactNeighborX="17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B03E04-1099-4B0B-954B-955F41BA2341}" type="presOf" srcId="{36265A3E-D8BB-4AD6-83BF-AD2E1D6C7513}" destId="{E0F67AD0-56EB-46C1-B2F6-C4866DB8FE7B}" srcOrd="0" destOrd="0" presId="urn:microsoft.com/office/officeart/2005/8/layout/list1"/>
    <dgm:cxn modelId="{12E2C50F-1F3C-46F2-BD7A-A2C9A6C6BE60}" srcId="{336223F1-7409-4B05-9619-3C29EF2C7204}" destId="{1FA3486A-1324-4FD3-9A0F-AFA621CBCE6B}" srcOrd="2" destOrd="0" parTransId="{7EE2C070-B3DD-4979-8E8D-D8807D65CB50}" sibTransId="{6757DF93-4087-461A-8318-5A501C8E12E9}"/>
    <dgm:cxn modelId="{5E46AE84-6B7C-4D5C-9F7F-681B155FF5D4}" srcId="{336223F1-7409-4B05-9619-3C29EF2C7204}" destId="{36265A3E-D8BB-4AD6-83BF-AD2E1D6C7513}" srcOrd="0" destOrd="0" parTransId="{49DA08F4-2810-4186-97BB-79DFF033EDB2}" sibTransId="{06A82340-FC5D-4F94-B1A4-03DEF62997EF}"/>
    <dgm:cxn modelId="{902C6E21-C95F-4BCC-AFAD-734015DCF4B2}" type="presOf" srcId="{1A8313CD-1443-4A02-9ABA-610CB681E8DB}" destId="{E0F67AD0-56EB-46C1-B2F6-C4866DB8FE7B}" srcOrd="0" destOrd="1" presId="urn:microsoft.com/office/officeart/2005/8/layout/list1"/>
    <dgm:cxn modelId="{164A777E-AACC-4B5C-98F4-407D2111E558}" type="presOf" srcId="{336223F1-7409-4B05-9619-3C29EF2C7204}" destId="{BE5E51FD-690A-40AE-ADEC-217B10924A6E}" srcOrd="1" destOrd="0" presId="urn:microsoft.com/office/officeart/2005/8/layout/list1"/>
    <dgm:cxn modelId="{9FCDA42E-BB68-44F9-88B4-E7D95D2937A7}" type="presOf" srcId="{336223F1-7409-4B05-9619-3C29EF2C7204}" destId="{63A06020-5302-4637-B521-4CCC41F02DF7}" srcOrd="0" destOrd="0" presId="urn:microsoft.com/office/officeart/2005/8/layout/list1"/>
    <dgm:cxn modelId="{9B544276-6D8C-42C8-9116-537C1A40357F}" srcId="{1545D9FE-72B2-468F-9270-23225F3C5844}" destId="{336223F1-7409-4B05-9619-3C29EF2C7204}" srcOrd="0" destOrd="0" parTransId="{7F74500B-0AC5-470F-AA59-98FDDFFEE2B8}" sibTransId="{AB2130BE-51FE-4F25-A220-510E84B75375}"/>
    <dgm:cxn modelId="{7F43AEF4-2595-48DD-A28B-7C90E8F9DB4B}" type="presOf" srcId="{1FA3486A-1324-4FD3-9A0F-AFA621CBCE6B}" destId="{E0F67AD0-56EB-46C1-B2F6-C4866DB8FE7B}" srcOrd="0" destOrd="2" presId="urn:microsoft.com/office/officeart/2005/8/layout/list1"/>
    <dgm:cxn modelId="{E656541F-F177-4377-AB38-8CFC68761A4E}" srcId="{336223F1-7409-4B05-9619-3C29EF2C7204}" destId="{1A8313CD-1443-4A02-9ABA-610CB681E8DB}" srcOrd="1" destOrd="0" parTransId="{F60CDC65-9A23-4A9F-ADAE-369581895E35}" sibTransId="{CF26F413-E06B-47E9-91D9-4BFEA72491D6}"/>
    <dgm:cxn modelId="{54232694-5162-4102-B134-F622B60D0356}" type="presOf" srcId="{1545D9FE-72B2-468F-9270-23225F3C5844}" destId="{193C1D9A-94B7-4CEB-81CF-C93FAB2D10AE}" srcOrd="0" destOrd="0" presId="urn:microsoft.com/office/officeart/2005/8/layout/list1"/>
    <dgm:cxn modelId="{980F8784-10D6-4AFA-9831-92B7B61460DF}" type="presParOf" srcId="{193C1D9A-94B7-4CEB-81CF-C93FAB2D10AE}" destId="{A883377C-C42D-466E-BCE6-041C4D058DD8}" srcOrd="0" destOrd="0" presId="urn:microsoft.com/office/officeart/2005/8/layout/list1"/>
    <dgm:cxn modelId="{0FAF33E7-5775-4B0F-B291-6A9BBEF04BE0}" type="presParOf" srcId="{A883377C-C42D-466E-BCE6-041C4D058DD8}" destId="{63A06020-5302-4637-B521-4CCC41F02DF7}" srcOrd="0" destOrd="0" presId="urn:microsoft.com/office/officeart/2005/8/layout/list1"/>
    <dgm:cxn modelId="{1B61AE09-AE76-4FAF-846C-60BE33FA2DB8}" type="presParOf" srcId="{A883377C-C42D-466E-BCE6-041C4D058DD8}" destId="{BE5E51FD-690A-40AE-ADEC-217B10924A6E}" srcOrd="1" destOrd="0" presId="urn:microsoft.com/office/officeart/2005/8/layout/list1"/>
    <dgm:cxn modelId="{5C0096C7-3E1D-469F-A173-093509AE8A8B}" type="presParOf" srcId="{193C1D9A-94B7-4CEB-81CF-C93FAB2D10AE}" destId="{911AFCBB-097C-40CF-AB07-93D671DB1523}" srcOrd="1" destOrd="0" presId="urn:microsoft.com/office/officeart/2005/8/layout/list1"/>
    <dgm:cxn modelId="{EE6969AB-7102-41DE-96CE-95BA61EDC599}" type="presParOf" srcId="{193C1D9A-94B7-4CEB-81CF-C93FAB2D10AE}" destId="{E0F67AD0-56EB-46C1-B2F6-C4866DB8FE7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45D9FE-72B2-468F-9270-23225F3C584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AB0EFF-D720-4EEC-A95F-2501CE8D98EC}">
      <dgm:prSet custT="1"/>
      <dgm:spPr/>
      <dgm:t>
        <a:bodyPr/>
        <a:lstStyle/>
        <a:p>
          <a:pPr rtl="0"/>
          <a:r>
            <a:rPr lang="en-US" sz="3200" dirty="0" smtClean="0"/>
            <a:t>The bigger picture</a:t>
          </a:r>
          <a:endParaRPr lang="en-US" sz="3200" dirty="0"/>
        </a:p>
      </dgm:t>
    </dgm:pt>
    <dgm:pt modelId="{7992D032-D6FD-4771-97D6-94312E051076}" type="parTrans" cxnId="{EF6C1641-C236-4BAF-BCF5-C121605F7E0A}">
      <dgm:prSet/>
      <dgm:spPr/>
      <dgm:t>
        <a:bodyPr/>
        <a:lstStyle/>
        <a:p>
          <a:endParaRPr lang="en-US"/>
        </a:p>
      </dgm:t>
    </dgm:pt>
    <dgm:pt modelId="{7FA4E282-975B-45B4-A125-472E0686A36B}" type="sibTrans" cxnId="{EF6C1641-C236-4BAF-BCF5-C121605F7E0A}">
      <dgm:prSet/>
      <dgm:spPr/>
      <dgm:t>
        <a:bodyPr/>
        <a:lstStyle/>
        <a:p>
          <a:endParaRPr lang="en-US"/>
        </a:p>
      </dgm:t>
    </dgm:pt>
    <dgm:pt modelId="{FE018925-E28B-43EF-ABB7-E1A95CDA5EBE}">
      <dgm:prSet custT="1"/>
      <dgm:spPr/>
      <dgm:t>
        <a:bodyPr/>
        <a:lstStyle/>
        <a:p>
          <a:pPr rtl="0"/>
          <a:r>
            <a:rPr lang="en-US" sz="2800" dirty="0" smtClean="0"/>
            <a:t>Coordination with other donors</a:t>
          </a:r>
          <a:endParaRPr lang="en-US" sz="2800" dirty="0"/>
        </a:p>
      </dgm:t>
    </dgm:pt>
    <dgm:pt modelId="{6D02A406-361E-46FC-9132-56BFE446A955}" type="parTrans" cxnId="{61EC7D8B-AB79-4BA8-991F-2B209109C96B}">
      <dgm:prSet/>
      <dgm:spPr/>
      <dgm:t>
        <a:bodyPr/>
        <a:lstStyle/>
        <a:p>
          <a:endParaRPr lang="en-US"/>
        </a:p>
      </dgm:t>
    </dgm:pt>
    <dgm:pt modelId="{FA94C102-F22B-422B-87A3-EFEB86458669}" type="sibTrans" cxnId="{61EC7D8B-AB79-4BA8-991F-2B209109C96B}">
      <dgm:prSet/>
      <dgm:spPr/>
      <dgm:t>
        <a:bodyPr/>
        <a:lstStyle/>
        <a:p>
          <a:endParaRPr lang="en-US"/>
        </a:p>
      </dgm:t>
    </dgm:pt>
    <dgm:pt modelId="{D7843491-40B9-4056-8A3A-78356BFB64BD}">
      <dgm:prSet custT="1"/>
      <dgm:spPr/>
      <dgm:t>
        <a:bodyPr/>
        <a:lstStyle/>
        <a:p>
          <a:pPr rtl="0"/>
          <a:r>
            <a:rPr lang="en-US" sz="2800" dirty="0" smtClean="0"/>
            <a:t>Alignment with USAID mission investments</a:t>
          </a:r>
        </a:p>
      </dgm:t>
    </dgm:pt>
    <dgm:pt modelId="{AA3A7FDC-3B13-4852-976C-DB3899E71BCA}" type="parTrans" cxnId="{695E07D0-CF78-4D6D-A21C-07C8E59C82A0}">
      <dgm:prSet/>
      <dgm:spPr/>
      <dgm:t>
        <a:bodyPr/>
        <a:lstStyle/>
        <a:p>
          <a:endParaRPr lang="en-US"/>
        </a:p>
      </dgm:t>
    </dgm:pt>
    <dgm:pt modelId="{B5C53D83-4362-457C-8CEF-CEE8F72691BC}" type="sibTrans" cxnId="{695E07D0-CF78-4D6D-A21C-07C8E59C82A0}">
      <dgm:prSet/>
      <dgm:spPr/>
      <dgm:t>
        <a:bodyPr/>
        <a:lstStyle/>
        <a:p>
          <a:endParaRPr lang="en-US"/>
        </a:p>
      </dgm:t>
    </dgm:pt>
    <dgm:pt modelId="{FE8064E0-4F24-4B8C-862B-9A61D33B189C}">
      <dgm:prSet custT="1"/>
      <dgm:spPr/>
      <dgm:t>
        <a:bodyPr/>
        <a:lstStyle/>
        <a:p>
          <a:pPr rtl="0"/>
          <a:r>
            <a:rPr lang="en-US" sz="2800" dirty="0" smtClean="0"/>
            <a:t>The Impact Imperative: What can we do now?</a:t>
          </a:r>
          <a:endParaRPr lang="en-US" sz="2800" dirty="0"/>
        </a:p>
      </dgm:t>
    </dgm:pt>
    <dgm:pt modelId="{A52F134E-307E-4C31-B11C-912853EC474B}" type="parTrans" cxnId="{5B32181B-2FD8-484F-9F44-A21C5B492F75}">
      <dgm:prSet/>
      <dgm:spPr/>
      <dgm:t>
        <a:bodyPr/>
        <a:lstStyle/>
        <a:p>
          <a:endParaRPr lang="en-US"/>
        </a:p>
      </dgm:t>
    </dgm:pt>
    <dgm:pt modelId="{C28D18C3-BBD3-4C2B-9F31-A6B46BA9477E}" type="sibTrans" cxnId="{5B32181B-2FD8-484F-9F44-A21C5B492F75}">
      <dgm:prSet/>
      <dgm:spPr/>
      <dgm:t>
        <a:bodyPr/>
        <a:lstStyle/>
        <a:p>
          <a:endParaRPr lang="en-US"/>
        </a:p>
      </dgm:t>
    </dgm:pt>
    <dgm:pt modelId="{4C572F17-B2EB-46C4-B11F-FEEA1648A937}">
      <dgm:prSet custT="1"/>
      <dgm:spPr/>
      <dgm:t>
        <a:bodyPr/>
        <a:lstStyle/>
        <a:p>
          <a:pPr rtl="0"/>
          <a:r>
            <a:rPr lang="en-US" sz="2800" dirty="0" smtClean="0"/>
            <a:t>Alignment with CAADP priorities</a:t>
          </a:r>
          <a:endParaRPr lang="en-US" sz="2800" dirty="0"/>
        </a:p>
      </dgm:t>
    </dgm:pt>
    <dgm:pt modelId="{4887303B-3A56-4203-9C55-86C851479F6F}" type="parTrans" cxnId="{19129F71-63A8-4ACC-B674-D6F4A6C40F74}">
      <dgm:prSet/>
      <dgm:spPr/>
      <dgm:t>
        <a:bodyPr/>
        <a:lstStyle/>
        <a:p>
          <a:endParaRPr lang="en-US"/>
        </a:p>
      </dgm:t>
    </dgm:pt>
    <dgm:pt modelId="{0E59CB74-43CA-4622-ABD8-2BD29CA7C79A}" type="sibTrans" cxnId="{19129F71-63A8-4ACC-B674-D6F4A6C40F74}">
      <dgm:prSet/>
      <dgm:spPr/>
      <dgm:t>
        <a:bodyPr/>
        <a:lstStyle/>
        <a:p>
          <a:endParaRPr lang="en-US"/>
        </a:p>
      </dgm:t>
    </dgm:pt>
    <dgm:pt modelId="{843A43A7-B36D-490C-89A4-AED01748BFC2}">
      <dgm:prSet custT="1"/>
      <dgm:spPr/>
      <dgm:t>
        <a:bodyPr/>
        <a:lstStyle/>
        <a:p>
          <a:pPr rtl="0"/>
          <a:r>
            <a:rPr lang="en-US" sz="2800" dirty="0" smtClean="0"/>
            <a:t>An R&amp;D model (coordination, alignment, and integration with impact) that is scalable and adaptable </a:t>
          </a:r>
          <a:endParaRPr lang="en-US" sz="2800" dirty="0"/>
        </a:p>
      </dgm:t>
    </dgm:pt>
    <dgm:pt modelId="{1E590237-429D-4DEB-B1E0-43D9746B36ED}" type="parTrans" cxnId="{B9A122F0-8167-4D41-AF0D-F113C1AFED89}">
      <dgm:prSet/>
      <dgm:spPr/>
      <dgm:t>
        <a:bodyPr/>
        <a:lstStyle/>
        <a:p>
          <a:endParaRPr lang="en-US"/>
        </a:p>
      </dgm:t>
    </dgm:pt>
    <dgm:pt modelId="{67C09027-37A3-4531-B4CF-40CE12420134}" type="sibTrans" cxnId="{B9A122F0-8167-4D41-AF0D-F113C1AFED89}">
      <dgm:prSet/>
      <dgm:spPr/>
      <dgm:t>
        <a:bodyPr/>
        <a:lstStyle/>
        <a:p>
          <a:endParaRPr lang="en-US"/>
        </a:p>
      </dgm:t>
    </dgm:pt>
    <dgm:pt modelId="{193C1D9A-94B7-4CEB-81CF-C93FAB2D10AE}" type="pres">
      <dgm:prSet presAssocID="{1545D9FE-72B2-468F-9270-23225F3C58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12E0B0-E8C2-4CBF-A324-AE4F591EA507}" type="pres">
      <dgm:prSet presAssocID="{7EAB0EFF-D720-4EEC-A95F-2501CE8D98EC}" presName="parentLin" presStyleCnt="0"/>
      <dgm:spPr/>
    </dgm:pt>
    <dgm:pt modelId="{767FDAD2-C7E7-4A5E-AF84-080F84B2DA22}" type="pres">
      <dgm:prSet presAssocID="{7EAB0EFF-D720-4EEC-A95F-2501CE8D98EC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302BFC03-A130-4E1F-AFAC-CE8140CDA4C8}" type="pres">
      <dgm:prSet presAssocID="{7EAB0EFF-D720-4EEC-A95F-2501CE8D98EC}" presName="parentText" presStyleLbl="node1" presStyleIdx="0" presStyleCnt="1" custScaleX="142857" custScaleY="45198" custLinFactNeighborX="-80878" custLinFactNeighborY="-447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5D730B-CAA3-4CA4-AD28-AD12636E2EF5}" type="pres">
      <dgm:prSet presAssocID="{7EAB0EFF-D720-4EEC-A95F-2501CE8D98EC}" presName="negativeSpace" presStyleCnt="0"/>
      <dgm:spPr/>
    </dgm:pt>
    <dgm:pt modelId="{CB2BEAC5-57A0-4926-BFDE-2A9FB3766EEA}" type="pres">
      <dgm:prSet presAssocID="{7EAB0EFF-D720-4EEC-A95F-2501CE8D98EC}" presName="childText" presStyleLbl="conFgAcc1" presStyleIdx="0" presStyleCnt="1" custScaleY="75895" custLinFactNeighborY="249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6C1641-C236-4BAF-BCF5-C121605F7E0A}" srcId="{1545D9FE-72B2-468F-9270-23225F3C5844}" destId="{7EAB0EFF-D720-4EEC-A95F-2501CE8D98EC}" srcOrd="0" destOrd="0" parTransId="{7992D032-D6FD-4771-97D6-94312E051076}" sibTransId="{7FA4E282-975B-45B4-A125-472E0686A36B}"/>
    <dgm:cxn modelId="{79A8F898-DDAA-46A9-B783-20D6586BBFF0}" type="presOf" srcId="{4C572F17-B2EB-46C4-B11F-FEEA1648A937}" destId="{CB2BEAC5-57A0-4926-BFDE-2A9FB3766EEA}" srcOrd="0" destOrd="0" presId="urn:microsoft.com/office/officeart/2005/8/layout/list1"/>
    <dgm:cxn modelId="{DF89CF40-D1E9-4F17-A121-637DD0E55F2B}" type="presOf" srcId="{D7843491-40B9-4056-8A3A-78356BFB64BD}" destId="{CB2BEAC5-57A0-4926-BFDE-2A9FB3766EEA}" srcOrd="0" destOrd="2" presId="urn:microsoft.com/office/officeart/2005/8/layout/list1"/>
    <dgm:cxn modelId="{220FD0A2-0949-4974-9739-A57D779DFAC1}" type="presOf" srcId="{1545D9FE-72B2-468F-9270-23225F3C5844}" destId="{193C1D9A-94B7-4CEB-81CF-C93FAB2D10AE}" srcOrd="0" destOrd="0" presId="urn:microsoft.com/office/officeart/2005/8/layout/list1"/>
    <dgm:cxn modelId="{5B32181B-2FD8-484F-9F44-A21C5B492F75}" srcId="{7EAB0EFF-D720-4EEC-A95F-2501CE8D98EC}" destId="{FE8064E0-4F24-4B8C-862B-9A61D33B189C}" srcOrd="3" destOrd="0" parTransId="{A52F134E-307E-4C31-B11C-912853EC474B}" sibTransId="{C28D18C3-BBD3-4C2B-9F31-A6B46BA9477E}"/>
    <dgm:cxn modelId="{19129F71-63A8-4ACC-B674-D6F4A6C40F74}" srcId="{7EAB0EFF-D720-4EEC-A95F-2501CE8D98EC}" destId="{4C572F17-B2EB-46C4-B11F-FEEA1648A937}" srcOrd="0" destOrd="0" parTransId="{4887303B-3A56-4203-9C55-86C851479F6F}" sibTransId="{0E59CB74-43CA-4622-ABD8-2BD29CA7C79A}"/>
    <dgm:cxn modelId="{FA65FAAE-CE92-44EB-9CAD-60A9F0A75AD9}" type="presOf" srcId="{FE8064E0-4F24-4B8C-862B-9A61D33B189C}" destId="{CB2BEAC5-57A0-4926-BFDE-2A9FB3766EEA}" srcOrd="0" destOrd="3" presId="urn:microsoft.com/office/officeart/2005/8/layout/list1"/>
    <dgm:cxn modelId="{61EC7D8B-AB79-4BA8-991F-2B209109C96B}" srcId="{7EAB0EFF-D720-4EEC-A95F-2501CE8D98EC}" destId="{FE018925-E28B-43EF-ABB7-E1A95CDA5EBE}" srcOrd="1" destOrd="0" parTransId="{6D02A406-361E-46FC-9132-56BFE446A955}" sibTransId="{FA94C102-F22B-422B-87A3-EFEB86458669}"/>
    <dgm:cxn modelId="{0EF1A407-BCC0-43DB-9598-3EF2879FCD0E}" type="presOf" srcId="{7EAB0EFF-D720-4EEC-A95F-2501CE8D98EC}" destId="{302BFC03-A130-4E1F-AFAC-CE8140CDA4C8}" srcOrd="1" destOrd="0" presId="urn:microsoft.com/office/officeart/2005/8/layout/list1"/>
    <dgm:cxn modelId="{60177F5B-62B2-4A0D-A1F6-279DBFEBC5ED}" type="presOf" srcId="{7EAB0EFF-D720-4EEC-A95F-2501CE8D98EC}" destId="{767FDAD2-C7E7-4A5E-AF84-080F84B2DA22}" srcOrd="0" destOrd="0" presId="urn:microsoft.com/office/officeart/2005/8/layout/list1"/>
    <dgm:cxn modelId="{E3EB91F1-7076-4299-BDAB-72C70F0BB8E8}" type="presOf" srcId="{FE018925-E28B-43EF-ABB7-E1A95CDA5EBE}" destId="{CB2BEAC5-57A0-4926-BFDE-2A9FB3766EEA}" srcOrd="0" destOrd="1" presId="urn:microsoft.com/office/officeart/2005/8/layout/list1"/>
    <dgm:cxn modelId="{B9A122F0-8167-4D41-AF0D-F113C1AFED89}" srcId="{7EAB0EFF-D720-4EEC-A95F-2501CE8D98EC}" destId="{843A43A7-B36D-490C-89A4-AED01748BFC2}" srcOrd="4" destOrd="0" parTransId="{1E590237-429D-4DEB-B1E0-43D9746B36ED}" sibTransId="{67C09027-37A3-4531-B4CF-40CE12420134}"/>
    <dgm:cxn modelId="{EB18DF42-364D-43D2-AA0F-461288482A6E}" type="presOf" srcId="{843A43A7-B36D-490C-89A4-AED01748BFC2}" destId="{CB2BEAC5-57A0-4926-BFDE-2A9FB3766EEA}" srcOrd="0" destOrd="4" presId="urn:microsoft.com/office/officeart/2005/8/layout/list1"/>
    <dgm:cxn modelId="{695E07D0-CF78-4D6D-A21C-07C8E59C82A0}" srcId="{7EAB0EFF-D720-4EEC-A95F-2501CE8D98EC}" destId="{D7843491-40B9-4056-8A3A-78356BFB64BD}" srcOrd="2" destOrd="0" parTransId="{AA3A7FDC-3B13-4852-976C-DB3899E71BCA}" sibTransId="{B5C53D83-4362-457C-8CEF-CEE8F72691BC}"/>
    <dgm:cxn modelId="{8C98AE81-207A-4AF5-89CB-AC25AAD26829}" type="presParOf" srcId="{193C1D9A-94B7-4CEB-81CF-C93FAB2D10AE}" destId="{AA12E0B0-E8C2-4CBF-A324-AE4F591EA507}" srcOrd="0" destOrd="0" presId="urn:microsoft.com/office/officeart/2005/8/layout/list1"/>
    <dgm:cxn modelId="{1B87FB57-23CA-4C31-A869-650037777377}" type="presParOf" srcId="{AA12E0B0-E8C2-4CBF-A324-AE4F591EA507}" destId="{767FDAD2-C7E7-4A5E-AF84-080F84B2DA22}" srcOrd="0" destOrd="0" presId="urn:microsoft.com/office/officeart/2005/8/layout/list1"/>
    <dgm:cxn modelId="{E61EE6DA-7B59-4AEC-9BB0-A65D0B79BB47}" type="presParOf" srcId="{AA12E0B0-E8C2-4CBF-A324-AE4F591EA507}" destId="{302BFC03-A130-4E1F-AFAC-CE8140CDA4C8}" srcOrd="1" destOrd="0" presId="urn:microsoft.com/office/officeart/2005/8/layout/list1"/>
    <dgm:cxn modelId="{7EA501E1-4CBD-4B42-A4C7-C19B0D2090B5}" type="presParOf" srcId="{193C1D9A-94B7-4CEB-81CF-C93FAB2D10AE}" destId="{F95D730B-CAA3-4CA4-AD28-AD12636E2EF5}" srcOrd="1" destOrd="0" presId="urn:microsoft.com/office/officeart/2005/8/layout/list1"/>
    <dgm:cxn modelId="{8F0E2CF2-9663-4AAA-8696-0FB7F02EFE5D}" type="presParOf" srcId="{193C1D9A-94B7-4CEB-81CF-C93FAB2D10AE}" destId="{CB2BEAC5-57A0-4926-BFDE-2A9FB3766EE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F67AD0-56EB-46C1-B2F6-C4866DB8FE7B}">
      <dsp:nvSpPr>
        <dsp:cNvPr id="0" name=""/>
        <dsp:cNvSpPr/>
      </dsp:nvSpPr>
      <dsp:spPr>
        <a:xfrm>
          <a:off x="0" y="0"/>
          <a:ext cx="5105400" cy="3583125"/>
        </a:xfrm>
        <a:prstGeom prst="rect">
          <a:avLst/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6236" tIns="1353820" rIns="396236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Gill Sans MT" pitchFamily="34" charset="0"/>
            </a:rPr>
            <a:t>Guinea Savannah in </a:t>
          </a:r>
          <a:r>
            <a:rPr lang="en-US" sz="2800" kern="1200" dirty="0" smtClean="0">
              <a:latin typeface="Gill Sans MT" pitchFamily="34" charset="0"/>
            </a:rPr>
            <a:t>West Africa</a:t>
          </a:r>
          <a:endParaRPr lang="en-US" sz="2800" kern="1200" dirty="0">
            <a:latin typeface="Gill Sans MT" pitchFamily="34" charset="0"/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Gill Sans MT" pitchFamily="34" charset="0"/>
            </a:rPr>
            <a:t>Maize-mixed systems in East and Southern Africa</a:t>
          </a:r>
          <a:endParaRPr lang="en-US" sz="2800" kern="1200" dirty="0">
            <a:latin typeface="Gill Sans MT" pitchFamily="34" charset="0"/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Gill Sans MT" pitchFamily="34" charset="0"/>
            </a:rPr>
            <a:t>Ethiopian highlands</a:t>
          </a:r>
          <a:endParaRPr lang="en-US" sz="2800" kern="1200" dirty="0">
            <a:latin typeface="Gill Sans MT" pitchFamily="34" charset="0"/>
          </a:endParaRPr>
        </a:p>
      </dsp:txBody>
      <dsp:txXfrm>
        <a:off x="0" y="0"/>
        <a:ext cx="5105400" cy="3583125"/>
      </dsp:txXfrm>
    </dsp:sp>
    <dsp:sp modelId="{BE5E51FD-690A-40AE-ADEC-217B10924A6E}">
      <dsp:nvSpPr>
        <dsp:cNvPr id="0" name=""/>
        <dsp:cNvSpPr/>
      </dsp:nvSpPr>
      <dsp:spPr>
        <a:xfrm>
          <a:off x="83863" y="261618"/>
          <a:ext cx="3974472" cy="6831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080" tIns="0" rIns="135080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Gill Sans MT" pitchFamily="34" charset="0"/>
            </a:rPr>
            <a:t>Key </a:t>
          </a:r>
          <a:r>
            <a:rPr lang="en-US" sz="3200" kern="1200" dirty="0" smtClean="0">
              <a:latin typeface="Gill Sans MT" pitchFamily="34" charset="0"/>
            </a:rPr>
            <a:t>geographies: </a:t>
          </a:r>
          <a:endParaRPr lang="en-US" sz="3200" kern="1200" dirty="0">
            <a:latin typeface="Gill Sans MT" pitchFamily="34" charset="0"/>
          </a:endParaRPr>
        </a:p>
      </dsp:txBody>
      <dsp:txXfrm>
        <a:off x="117210" y="294965"/>
        <a:ext cx="3907778" cy="6164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BEAC5-57A0-4926-BFDE-2A9FB3766EEA}">
      <dsp:nvSpPr>
        <dsp:cNvPr id="0" name=""/>
        <dsp:cNvSpPr/>
      </dsp:nvSpPr>
      <dsp:spPr>
        <a:xfrm>
          <a:off x="0" y="1371596"/>
          <a:ext cx="8370724" cy="3442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661" tIns="229108" rIns="649661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Alignment with CAADP priorities</a:t>
          </a:r>
          <a:endParaRPr lang="en-US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Coordination with other donors</a:t>
          </a:r>
          <a:endParaRPr lang="en-US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Alignment with USAID mission investments</a:t>
          </a: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The Impact Imperative: What can we do now?</a:t>
          </a:r>
          <a:endParaRPr lang="en-US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An R&amp;D model (coordination, alignment, and integration with impact) that is scalable and adaptable </a:t>
          </a:r>
          <a:endParaRPr lang="en-US" sz="2800" kern="1200" dirty="0"/>
        </a:p>
      </dsp:txBody>
      <dsp:txXfrm>
        <a:off x="0" y="1371596"/>
        <a:ext cx="8370724" cy="3442597"/>
      </dsp:txXfrm>
    </dsp:sp>
    <dsp:sp modelId="{302BFC03-A130-4E1F-AFAC-CE8140CDA4C8}">
      <dsp:nvSpPr>
        <dsp:cNvPr id="0" name=""/>
        <dsp:cNvSpPr/>
      </dsp:nvSpPr>
      <dsp:spPr>
        <a:xfrm>
          <a:off x="76202" y="382208"/>
          <a:ext cx="7970163" cy="8539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475" tIns="0" rIns="221475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The bigger picture</a:t>
          </a:r>
          <a:endParaRPr lang="en-US" sz="3200" kern="1200" dirty="0"/>
        </a:p>
      </dsp:txBody>
      <dsp:txXfrm>
        <a:off x="117887" y="423893"/>
        <a:ext cx="7886793" cy="770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17E40-C20C-4B33-A85C-0E84C47BA1A3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2EA09-E155-4C61-AB93-AB91829C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55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29" y="0"/>
            <a:ext cx="2972421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C4046CF2-C06D-4FD9-9C7A-A97614A39B5E}" type="datetime1">
              <a:rPr lang="en-US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21" y="4416427"/>
            <a:ext cx="5485158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29" y="8829675"/>
            <a:ext cx="2972421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D77B92FF-F83E-46C9-B840-B2E0259F7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09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President</a:t>
            </a:r>
            <a:r>
              <a:rPr lang="en-US" baseline="0" dirty="0" smtClean="0"/>
              <a:t> Obama’s global hunger and food security initiative – whole of government effort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72797C-3569-404E-B0A1-C63E39D8A7A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85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Times" charset="0"/>
              </a:rPr>
              <a:t>This process led to the identification of the overarching goal – sustainably intensifying production in key agro-ecologies.</a:t>
            </a:r>
          </a:p>
          <a:p>
            <a:r>
              <a:rPr lang="en-US" dirty="0" smtClean="0">
                <a:latin typeface="Times" charset="0"/>
              </a:rPr>
              <a:t>Strategy relies on integrating component technologies – leading to Advancing the Productivity Frontier</a:t>
            </a: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26724" indent="-279510">
              <a:defRPr sz="3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18036" indent="-223607">
              <a:defRPr sz="3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65251" indent="-223607">
              <a:defRPr sz="3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12466" indent="-223607">
              <a:defRPr sz="3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9680" indent="-223607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06895" indent="-223607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54110" indent="-223607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01325" indent="-223607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C238796-788B-4E62-BE8E-F8C9085D5265}" type="slidenum">
              <a:rPr lang="en-US" sz="1200">
                <a:solidFill>
                  <a:srgbClr val="000000"/>
                </a:solidFill>
                <a:latin typeface="Times" charset="0"/>
              </a:rPr>
              <a:pPr/>
              <a:t>3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Times" pitchFamily="18" charset="0"/>
                <a:ea typeface="ＭＳ Ｐゴシック" pitchFamily="34" charset="-128"/>
              </a:rPr>
              <a:t>Systems piece combines component technologies and approaches/policies etc from the Advancing Productivity Frontier theme. </a:t>
            </a:r>
          </a:p>
          <a:p>
            <a:r>
              <a:rPr lang="en-US" smtClean="0">
                <a:latin typeface="Times" pitchFamily="18" charset="0"/>
                <a:ea typeface="ＭＳ Ｐゴシック" pitchFamily="34" charset="-128"/>
              </a:rPr>
              <a:t>Systems theme builds from outputs of  productivity frontier theme. </a:t>
            </a:r>
          </a:p>
          <a:p>
            <a:r>
              <a:rPr lang="en-US" smtClean="0">
                <a:latin typeface="Times" pitchFamily="18" charset="0"/>
                <a:ea typeface="ＭＳ Ｐゴシック" pitchFamily="34" charset="-128"/>
              </a:rPr>
              <a:t>Nutrition and food safety are embedded in the first two, but stand apart to emphasize central role of nutrition. 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598D479-BFEF-443F-BCE8-CB7E348917E9}" type="slidenum">
              <a:rPr lang="en-US" smtClean="0">
                <a:latin typeface="Times" pitchFamily="18" charset="0"/>
              </a:rPr>
              <a:pPr eaLnBrk="1" hangingPunct="1"/>
              <a:t>4</a:t>
            </a:fld>
            <a:endParaRPr 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B8455-4443-48E9-9D1B-94A1B467C422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C108A-96EC-42DB-93E4-D3CA504C3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14400" y="871868"/>
            <a:ext cx="71628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623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D7D81-FA7D-46E7-A91C-B48A4032821B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84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15D56-5349-47E2-9C87-80203D6B7168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06B32-DDE8-4A10-B12D-BDAAF18A04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78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911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0F0F0-2A03-4447-8AE3-35F919698698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93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5F578-8F89-4ECA-ADFC-0FF4626E83CF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CDDE3-5670-4FA9-A273-2B3B1F5261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11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B1EA1-98F4-4BAB-9C4E-2CC49B6DC1C2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CA948-6915-4E21-A199-B8E29E0FB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8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A5ACB-533A-4B51-AC8C-9D4633DA2893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192B3-E518-4250-B0EB-B8CFA3A86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5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3E934-DF90-48E2-A777-B0BA85A807A3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06B32-DDE8-4A10-B12D-BDAAF18A04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61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60B8C-8B81-463D-8CCB-5C8758FE491B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5A967-FA91-4526-839B-8198CBFBC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1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628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DB288-E828-4F89-BB33-28BA601D828C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FE87B-640D-4DCC-B8CB-CAE3CEDB2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049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571BA-DEA1-4279-9D91-45859CBFFD08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1885-61AA-459F-A876-CB4B69CD1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77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76200"/>
            <a:ext cx="5943600" cy="669925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66896F0A-3B18-4277-96C9-43ADDB3863AA}" type="datetime1">
              <a:rPr lang="en-US" smtClean="0"/>
              <a:pPr>
                <a:defRPr/>
              </a:pPr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E94BF89D-9196-4C24-ADC2-A79E25883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871868"/>
            <a:ext cx="80772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14946"/>
            <a:ext cx="2133600" cy="823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57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54" r:id="rId11"/>
    <p:sldLayoutId id="2147483656" r:id="rId12"/>
    <p:sldLayoutId id="214748365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bg2"/>
          </a:solidFill>
          <a:latin typeface="Gill Sans MT" pitchFamily="34" charset="0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foto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62138" y="1066800"/>
            <a:ext cx="7281862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990600"/>
            <a:ext cx="4419600" cy="5029200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</p:spPr>
        <p:txBody>
          <a:bodyPr lIns="274320" tIns="274320" rIns="274320"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Gill Sans MT" pitchFamily="34" charset="0"/>
                <a:cs typeface="Arial" pitchFamily="34" charset="0"/>
              </a:rPr>
              <a:t>Feed the Future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Gill Sans MT" pitchFamily="34" charset="0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Gill Sans MT" pitchFamily="34" charset="0"/>
                <a:cs typeface="+mn-cs"/>
              </a:rPr>
              <a:t>Renews commitment to reducing hunger and poverty</a:t>
            </a:r>
          </a:p>
          <a:p>
            <a:pPr marL="342900" indent="-342900" fontAlgn="auto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Gill Sans MT" pitchFamily="34" charset="0"/>
                <a:cs typeface="+mn-cs"/>
              </a:rPr>
              <a:t>Goal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Gill Sans MT" pitchFamily="34" charset="0"/>
                <a:cs typeface="+mn-cs"/>
              </a:rPr>
              <a:t>:  Assist partner countries to halve poverty and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Gill Sans MT" pitchFamily="34" charset="0"/>
                <a:cs typeface="+mn-cs"/>
              </a:rPr>
              <a:t>hunger</a:t>
            </a:r>
          </a:p>
          <a:p>
            <a:pPr marL="342900" indent="-342900" fontAlgn="auto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Gill Sans MT" pitchFamily="34" charset="0"/>
                <a:cs typeface="+mn-cs"/>
              </a:rPr>
              <a:t>Focused food security research agenda</a:t>
            </a:r>
            <a:endParaRPr lang="en-US" sz="3400" dirty="0">
              <a:solidFill>
                <a:schemeClr val="bg1"/>
              </a:solidFill>
              <a:latin typeface="Gill Sans MT" pitchFamily="34" charset="0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>
              <a:latin typeface="Gill Sans MT" pitchFamily="34" charset="0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3810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www.feedthefuture.gov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09959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globe-systems-newes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41" y="1143000"/>
            <a:ext cx="6459593" cy="541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 the Future Research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2C108A-96EC-42DB-93E4-D3CA504C3F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8740459">
            <a:off x="170358" y="1826641"/>
            <a:ext cx="1648126" cy="1649231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1411743"/>
              </a:avLst>
            </a:prstTxWarp>
            <a:spAutoFit/>
          </a:bodyPr>
          <a:lstStyle/>
          <a:p>
            <a:r>
              <a:rPr lang="en-US" sz="1400" dirty="0" smtClean="0">
                <a:latin typeface="Bangla MN"/>
                <a:cs typeface="Bangla MN"/>
              </a:rPr>
              <a:t> Program for Climate Resilient Cereals</a:t>
            </a:r>
            <a:endParaRPr lang="en-US" sz="1400" dirty="0">
              <a:latin typeface="Bangla MN"/>
              <a:cs typeface="Bangla M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48956" y="1823155"/>
            <a:ext cx="1724378" cy="1848556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3461454"/>
              </a:avLst>
            </a:prstTxWarp>
            <a:spAutoFit/>
          </a:bodyPr>
          <a:lstStyle/>
          <a:p>
            <a:r>
              <a:rPr lang="en-US" dirty="0" smtClean="0">
                <a:latin typeface="Bangla MN"/>
                <a:cs typeface="Bangla MN"/>
              </a:rPr>
              <a:t>Program for Productive Legumes </a:t>
            </a:r>
            <a:endParaRPr lang="en-US" dirty="0">
              <a:latin typeface="Bangla MN"/>
              <a:cs typeface="Bangla MN"/>
            </a:endParaRPr>
          </a:p>
        </p:txBody>
      </p:sp>
      <p:sp>
        <p:nvSpPr>
          <p:cNvPr id="9" name="TextBox 8"/>
          <p:cNvSpPr txBox="1"/>
          <p:nvPr/>
        </p:nvSpPr>
        <p:spPr>
          <a:xfrm rot="19280878">
            <a:off x="2523748" y="1013602"/>
            <a:ext cx="1761457" cy="1737573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0845328"/>
              </a:avLst>
            </a:prstTxWarp>
            <a:spAutoFit/>
          </a:bodyPr>
          <a:lstStyle/>
          <a:p>
            <a:r>
              <a:rPr lang="en-US" sz="1200" dirty="0" smtClean="0">
                <a:latin typeface="Bangla MN"/>
                <a:cs typeface="Bangla MN"/>
              </a:rPr>
              <a:t>Program for Advanced Research on Plant &amp; Animal Diseases</a:t>
            </a:r>
            <a:endParaRPr lang="en-US" sz="1200" dirty="0">
              <a:latin typeface="Bangla MN"/>
              <a:cs typeface="Bangla MN"/>
            </a:endParaRPr>
          </a:p>
        </p:txBody>
      </p:sp>
      <p:sp>
        <p:nvSpPr>
          <p:cNvPr id="10" name="TextBox 9"/>
          <p:cNvSpPr txBox="1"/>
          <p:nvPr/>
        </p:nvSpPr>
        <p:spPr>
          <a:xfrm rot="21437609">
            <a:off x="1715354" y="2668035"/>
            <a:ext cx="3513082" cy="292819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560490"/>
              </a:avLst>
            </a:prstTxWarp>
            <a:spAutoFit/>
          </a:bodyPr>
          <a:lstStyle/>
          <a:p>
            <a:r>
              <a:rPr lang="en-US" sz="2400" b="1" dirty="0" smtClean="0">
                <a:latin typeface="Bangla MN"/>
                <a:cs typeface="Bangla MN"/>
              </a:rPr>
              <a:t>Program for Sustainable Intensification</a:t>
            </a:r>
            <a:endParaRPr lang="en-US" sz="2400" b="1" dirty="0">
              <a:latin typeface="Bangla MN"/>
              <a:cs typeface="Bangla MN"/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Calibri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fld id="{192C108A-96EC-42DB-93E4-D3CA504C3F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4" name="Right Brace 13"/>
          <p:cNvSpPr/>
          <p:nvPr/>
        </p:nvSpPr>
        <p:spPr>
          <a:xfrm>
            <a:off x="6881088" y="1004711"/>
            <a:ext cx="609600" cy="2438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537929" y="1679559"/>
            <a:ext cx="12875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Gill Sans"/>
                <a:cs typeface="Gill Sans"/>
              </a:rPr>
              <a:t>3 Major </a:t>
            </a:r>
            <a:br>
              <a:rPr lang="en-US" b="1" dirty="0" smtClean="0">
                <a:latin typeface="Gill Sans"/>
                <a:cs typeface="Gill Sans"/>
              </a:rPr>
            </a:br>
            <a:r>
              <a:rPr lang="en-US" b="1" dirty="0" smtClean="0">
                <a:latin typeface="Gill Sans"/>
                <a:cs typeface="Gill Sans"/>
              </a:rPr>
              <a:t>Research </a:t>
            </a:r>
          </a:p>
          <a:p>
            <a:r>
              <a:rPr lang="en-US" b="1" dirty="0" smtClean="0">
                <a:latin typeface="Gill Sans"/>
                <a:cs typeface="Gill Sans"/>
              </a:rPr>
              <a:t>Programs</a:t>
            </a:r>
          </a:p>
        </p:txBody>
      </p:sp>
      <p:sp>
        <p:nvSpPr>
          <p:cNvPr id="16" name="Right Brace 15"/>
          <p:cNvSpPr/>
          <p:nvPr/>
        </p:nvSpPr>
        <p:spPr>
          <a:xfrm>
            <a:off x="6872111" y="4509911"/>
            <a:ext cx="609600" cy="1981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543800" y="5048071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Gill Sans"/>
                <a:cs typeface="Gill Sans"/>
              </a:rPr>
              <a:t>Integrated</a:t>
            </a:r>
          </a:p>
          <a:p>
            <a:r>
              <a:rPr lang="en-US" b="1" dirty="0" smtClean="0">
                <a:latin typeface="Gill Sans"/>
                <a:cs typeface="Gill Sans"/>
              </a:rPr>
              <a:t>Cross-Cutting Programs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99969" y="3572470"/>
            <a:ext cx="15568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Gill Sans"/>
                <a:cs typeface="Gill Sans"/>
              </a:rPr>
              <a:t>Research </a:t>
            </a:r>
            <a:r>
              <a:rPr lang="en-US" b="1" dirty="0" smtClean="0">
                <a:latin typeface="Gill Sans"/>
                <a:cs typeface="Gill Sans"/>
              </a:rPr>
              <a:t>in </a:t>
            </a:r>
            <a:br>
              <a:rPr lang="en-US" b="1" dirty="0" smtClean="0">
                <a:latin typeface="Gill Sans"/>
                <a:cs typeface="Gill Sans"/>
              </a:rPr>
            </a:br>
            <a:r>
              <a:rPr lang="en-US" b="1" dirty="0" smtClean="0">
                <a:latin typeface="Gill Sans"/>
                <a:cs typeface="Gill Sans"/>
              </a:rPr>
              <a:t>key </a:t>
            </a:r>
            <a:r>
              <a:rPr lang="en-US" b="1" dirty="0">
                <a:latin typeface="Gill Sans"/>
                <a:cs typeface="Gill Sans"/>
              </a:rPr>
              <a:t>f</a:t>
            </a:r>
            <a:r>
              <a:rPr lang="en-US" b="1" dirty="0" smtClean="0">
                <a:latin typeface="Gill Sans"/>
                <a:cs typeface="Gill Sans"/>
              </a:rPr>
              <a:t>arming</a:t>
            </a:r>
            <a:br>
              <a:rPr lang="en-US" b="1" dirty="0" smtClean="0">
                <a:latin typeface="Gill Sans"/>
                <a:cs typeface="Gill Sans"/>
              </a:rPr>
            </a:br>
            <a:r>
              <a:rPr lang="en-US" b="1" dirty="0" smtClean="0">
                <a:latin typeface="Gill Sans"/>
                <a:cs typeface="Gill Sans"/>
              </a:rPr>
              <a:t>systems</a:t>
            </a:r>
          </a:p>
        </p:txBody>
      </p:sp>
      <p:sp>
        <p:nvSpPr>
          <p:cNvPr id="19" name="Right Brace 18"/>
          <p:cNvSpPr/>
          <p:nvPr/>
        </p:nvSpPr>
        <p:spPr>
          <a:xfrm>
            <a:off x="6869287" y="3567289"/>
            <a:ext cx="609600" cy="838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06126" y="5248869"/>
            <a:ext cx="23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angla MN"/>
                <a:cs typeface="Bangla MN"/>
              </a:rPr>
              <a:t>Program for Safe </a:t>
            </a:r>
            <a:br>
              <a:rPr lang="en-US" dirty="0" smtClean="0">
                <a:latin typeface="Bangla MN"/>
                <a:cs typeface="Bangla MN"/>
              </a:rPr>
            </a:br>
            <a:r>
              <a:rPr lang="en-US" dirty="0" smtClean="0">
                <a:latin typeface="Bangla MN"/>
                <a:cs typeface="Bangla MN"/>
              </a:rPr>
              <a:t>and Nutritious Foods </a:t>
            </a:r>
            <a:endParaRPr lang="en-US" dirty="0">
              <a:latin typeface="Bangla MN"/>
              <a:cs typeface="Bangla MN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5177345"/>
            <a:ext cx="2507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angla MN"/>
                <a:cs typeface="Bangla MN"/>
              </a:rPr>
              <a:t>Program for Policy</a:t>
            </a:r>
            <a:br>
              <a:rPr lang="en-US" dirty="0" smtClean="0">
                <a:latin typeface="Bangla MN"/>
                <a:cs typeface="Bangla MN"/>
              </a:rPr>
            </a:br>
            <a:r>
              <a:rPr lang="en-US" dirty="0" smtClean="0">
                <a:latin typeface="Bangla MN"/>
                <a:cs typeface="Bangla MN"/>
              </a:rPr>
              <a:t>Research and Support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81200" y="6019800"/>
            <a:ext cx="319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angla MN"/>
                <a:cs typeface="Bangla MN"/>
              </a:rPr>
              <a:t>Program for Human and </a:t>
            </a:r>
            <a:br>
              <a:rPr lang="en-US" dirty="0" smtClean="0">
                <a:latin typeface="Bangla MN"/>
                <a:cs typeface="Bangla MN"/>
              </a:rPr>
            </a:br>
            <a:r>
              <a:rPr lang="en-US" dirty="0" smtClean="0">
                <a:latin typeface="Bangla MN"/>
                <a:cs typeface="Bangla MN"/>
              </a:rPr>
              <a:t>Institutional Capacity Building</a:t>
            </a:r>
            <a:endParaRPr lang="en-US" dirty="0">
              <a:latin typeface="Bangla MN"/>
              <a:cs typeface="Bangla MN"/>
            </a:endParaRPr>
          </a:p>
        </p:txBody>
      </p:sp>
    </p:spTree>
    <p:extLst>
      <p:ext uri="{BB962C8B-B14F-4D97-AF65-F5344CB8AC3E}">
        <p14:creationId xmlns:p14="http://schemas.microsoft.com/office/powerpoint/2010/main" val="278637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7114883"/>
              </p:ext>
            </p:extLst>
          </p:nvPr>
        </p:nvGraphicFramePr>
        <p:xfrm>
          <a:off x="152400" y="1424781"/>
          <a:ext cx="5105400" cy="4671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8677" name="Picture 4" descr="Screen shot 2011-06-09 at 12.27.29 AM.pn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79" r="39359"/>
          <a:stretch/>
        </p:blipFill>
        <p:spPr bwMode="auto">
          <a:xfrm>
            <a:off x="4800600" y="1715711"/>
            <a:ext cx="4267200" cy="514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228600" y="76200"/>
            <a:ext cx="5943600" cy="66992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sz="2400" dirty="0" smtClean="0">
                <a:solidFill>
                  <a:schemeClr val="bg2"/>
                </a:solidFill>
                <a:latin typeface="Gill Sans MT" pitchFamily="34" charset="0"/>
              </a:rPr>
              <a:t>Africa RISING www.africa-rising.net</a:t>
            </a:r>
            <a:endParaRPr lang="en-US" sz="2400" dirty="0">
              <a:solidFill>
                <a:schemeClr val="bg2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66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88304405"/>
              </p:ext>
            </p:extLst>
          </p:nvPr>
        </p:nvGraphicFramePr>
        <p:xfrm>
          <a:off x="381000" y="914400"/>
          <a:ext cx="8370724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228600" y="76200"/>
            <a:ext cx="5943600" cy="66992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sz="2400" dirty="0" smtClean="0">
                <a:solidFill>
                  <a:schemeClr val="bg2"/>
                </a:solidFill>
                <a:latin typeface="Gill Sans MT" pitchFamily="34" charset="0"/>
              </a:rPr>
              <a:t>Africa RISING www.africa-rising.net</a:t>
            </a:r>
            <a:endParaRPr lang="en-US" sz="2400" dirty="0">
              <a:solidFill>
                <a:schemeClr val="bg2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32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233</Words>
  <Application>Microsoft Office PowerPoint</Application>
  <PresentationFormat>On-screen Show (4:3)</PresentationFormat>
  <Paragraphs>41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1_Office Theme</vt:lpstr>
      <vt:lpstr>PowerPoint Presentation</vt:lpstr>
      <vt:lpstr>Feed the Future Research Strategy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glove_000</dc:creator>
  <cp:lastModifiedBy>glover.jerry.d@gmail.com</cp:lastModifiedBy>
  <cp:revision>8</cp:revision>
  <dcterms:modified xsi:type="dcterms:W3CDTF">2013-01-23T07:17:34Z</dcterms:modified>
</cp:coreProperties>
</file>